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9" r:id="rId6"/>
    <p:sldId id="270" r:id="rId7"/>
    <p:sldId id="259" r:id="rId8"/>
    <p:sldId id="260" r:id="rId9"/>
    <p:sldId id="272" r:id="rId10"/>
    <p:sldId id="273" r:id="rId11"/>
    <p:sldId id="274" r:id="rId12"/>
    <p:sldId id="275" r:id="rId13"/>
    <p:sldId id="276" r:id="rId14"/>
    <p:sldId id="278" r:id="rId15"/>
    <p:sldId id="279" r:id="rId16"/>
    <p:sldId id="261" r:id="rId17"/>
    <p:sldId id="280" r:id="rId18"/>
    <p:sldId id="26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0EA49-08C2-44C0-9C46-F49DBE341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E60957-B1B4-4A0B-A63C-64C3F63D0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DCACBF-45A2-4B32-BADB-630C864F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6C519C-E7F9-4CB3-A057-E99CE9DF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E30B7-2593-4FEA-A827-6821B6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0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649DD-F7F1-4C46-BFD5-59114822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9B3851-980C-4CA9-BD6F-05A58FBBC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A1A7FD-1733-4AFC-87A8-5F75229EC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04C80-A135-4B88-ADEF-9A445788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1625B7-DB56-4B31-AC03-D1C67BBE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86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58045D-FA41-4A21-9A2E-E60EA5610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533423-4F7F-43CF-AD4B-F3C95C07E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3B21D8-8F74-4BE1-A5E1-8B1AB996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306550-998C-47D8-841D-7E32F59F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B3E9F-B4EF-4E3E-B8CF-D20C5066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8CC1E-589B-4DF4-93C3-EE6A35E0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FAD5E-DC4D-4AF0-BAB9-828132ED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924A7-4097-4EFA-8054-746FB8A6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4CC56-29DF-4516-8C64-AC1900ED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9527E-87B4-4D47-AEF0-AF17721D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0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CA1F-16DF-4778-B7C5-CD5D872D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FD657-E9D3-45A0-B23B-479E3DCE7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27084-4E71-4C04-8372-999337AC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07E380-2415-487A-B98D-6228836F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653DA1-9982-4601-B86C-765F9485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09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85C67-0453-43DA-AE1F-C3EF0753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3043A0-58DD-45AC-B182-27231EE34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821D6-AC1D-4C8D-9A04-392A80576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2B3CF-6C9C-4D8F-92F3-C3C1108D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A06A69-F37F-4C51-9B9A-C883ABD9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26EA19-C4B4-4C04-92D3-7E7062D4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3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A01C5-62A5-4DDF-8398-E9D74A09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83569-E773-4217-A683-41962AFE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DA437-622A-452D-BB6A-02B9E3AA0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B0C61D-446D-4025-97D4-54020DE82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7FC0F4-D2C2-4765-B818-FADF72AB7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21672A-F3A1-4E9D-9016-FABF7CC2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0CDD93-E787-4ECD-8FF0-56DE71D3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85910C-DACA-4987-8C28-7DF34518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3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1B37F-0D69-423F-B654-016C21CF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D860CB-EEFE-499D-B283-5D48942D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E8120B-CA3D-49D9-B166-A01E273A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CEB7E3-1A29-474F-86B7-5F5E9B9A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02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3FE380-2802-4257-A896-CA668492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C1B347-C876-410B-ABDC-6C27D146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7FB114-F36B-46A3-9DE0-3CE3A17A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4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3304-AA3B-4836-A3D1-3844636A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710DE-DB55-4AB1-9066-E4F41A5D8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07228-85F4-4D41-9E3A-ADAC650C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48ED4-2FCE-4B95-AA07-07570BDE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A54D66-1712-4F80-9863-771FEFD3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14DDF-D8BB-47DF-A540-3FE86CC3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45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D90AC-4D9B-4F44-91BB-3F3BC9A0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DB06BD-F077-4838-AE59-FF9389E1A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7A1A5-BA39-4E5D-9D1C-3988F0184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B713C5-6E36-47AA-91B2-77DC92F3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5F2818-8ABF-4FCC-B754-C0F3EEA69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145F8D-4473-429E-8946-A47F3F0B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3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AA66DB-6A1F-4432-9AEC-64C7FDEB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B2FF4-43AF-4C3C-A914-494797D2C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E4E93-3B02-4B5B-B7D8-FF92DF779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05F0-6168-44A0-8172-26434A253CE3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02C44-8812-4535-99A9-8DA9A6B78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A3837-4446-49BD-BCCF-39482A4ED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B210-C5CE-4E2E-9E61-5B0FB491C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ighto.com/2014/02/bitcoin-mining-hard-way-algorithm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ruanyifeng.com/blog/2013/06/rsa_algorithm_part_one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57167-3D45-4E42-8837-7A778EC9F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Family Meeting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670876-176D-46F4-B564-A1822205D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2021.11.19</a:t>
            </a:r>
          </a:p>
          <a:p>
            <a:r>
              <a:rPr lang="en-US" altLang="zh-CN" dirty="0"/>
              <a:t>Hu Dongling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477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区块链（</a:t>
            </a:r>
            <a:r>
              <a:rPr lang="en-US" altLang="zh-CN" sz="3200" dirty="0"/>
              <a:t>Blockchain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1088926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Hash</a:t>
            </a:r>
            <a:r>
              <a:rPr lang="zh-CN" altLang="en-US" b="1" dirty="0"/>
              <a:t>的不可修改性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6415596" y="1917856"/>
            <a:ext cx="5220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Hash = SHA256(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区块头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),SHA256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是区块链的哈希算法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  如果有人修改了一个区块，该区块的哈希就变了。为了让后面的区块还能连到它（因为下一个区块包含上一个区块的哈希），该人必须依次修改后面所有的区块，否则被改掉的区块就脱离区块链了。哈希的计算很耗时，短时间内修改多个区块几乎不可能发生，除非有人掌握了全网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51%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以上的计算能力。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6C4509-2EDA-49BC-81C8-8C5B76E1D02F}"/>
              </a:ext>
            </a:extLst>
          </p:cNvPr>
          <p:cNvSpPr txBox="1"/>
          <p:nvPr/>
        </p:nvSpPr>
        <p:spPr>
          <a:xfrm>
            <a:off x="757007" y="5463681"/>
            <a:ext cx="106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区块链保证了自身的可靠性，数据一旦写入，就无法被篡改。这就像历史一样，发生了就是发生了，从此再无法改变。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C4E036-0BD3-47E2-BBAA-AC6BE85E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84" y="1917856"/>
            <a:ext cx="4955588" cy="19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区块链（</a:t>
            </a:r>
            <a:r>
              <a:rPr lang="en-US" altLang="zh-CN" sz="3200" dirty="0"/>
              <a:t>Blockchain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1088926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采矿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5376908" y="1838183"/>
            <a:ext cx="5702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区块链的发明者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中本聪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故意让添加新区块，变得很困难。他的设计是，平均每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10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分钟，全网才能生成一个新区块，一小时也就六个。这种产出速度不是通过命令达成的，而是故意设置了海量的计算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难度系数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difficulty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）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</a:rPr>
              <a:t>随机项（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Nonce</a:t>
            </a: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</a:rPr>
              <a:t>）</a:t>
            </a: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6C4509-2EDA-49BC-81C8-8C5B76E1D02F}"/>
              </a:ext>
            </a:extLst>
          </p:cNvPr>
          <p:cNvSpPr txBox="1"/>
          <p:nvPr/>
        </p:nvSpPr>
        <p:spPr>
          <a:xfrm>
            <a:off x="757007" y="5463681"/>
            <a:ext cx="10677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结论：区块链作为无人管理的分布式数据库，从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2009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年开始已经运行至今，没有出现大的问题。但是，为了保证数据的可靠性，区块链也有自己的代价。一是效率，数据写入区块链，最少要等待十分钟，所有节点都同步数据，则需要更多的时间；二是能耗，区块的生成需要矿工进行无数无意义的计算，这是非常耗费能源的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C11041-0091-476E-8DC4-DEDA7674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67" y="1838183"/>
            <a:ext cx="3907940" cy="29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0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比特币（</a:t>
            </a:r>
            <a:r>
              <a:rPr lang="en-US" altLang="zh-CN" sz="3200" dirty="0"/>
              <a:t>Bitcoin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1088926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RSA(</a:t>
            </a:r>
            <a:r>
              <a:rPr lang="zh-CN" alt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非对称加密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5376908" y="1838183"/>
            <a:ext cx="5702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公钥是公开的，任何人都可以获取。私钥是保密的，只有拥有者才能使用。他人使用你的公钥加密信息，然后发送给你，你用私钥解密，取出信息。反过来，你也可以用私钥加密信息，别人用你的公钥解开，从而证明这个信息确实是你发出的，且未被篡改，这叫做数字签名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比特币（以及其他数字货币）的原理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公钥加密的不是普通的信息，而是加密了一笔钱</a:t>
            </a: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6C4509-2EDA-49BC-81C8-8C5B76E1D02F}"/>
              </a:ext>
            </a:extLst>
          </p:cNvPr>
          <p:cNvSpPr txBox="1"/>
          <p:nvPr/>
        </p:nvSpPr>
        <p:spPr>
          <a:xfrm>
            <a:off x="757007" y="5168909"/>
            <a:ext cx="106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由于支付的钱必须通过私钥取出，所以你是谁并不重要，重要的是谁拥有私钥。只有拥有了私钥，才能取出支付给你的钱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8CDAE6-49FD-47E0-B4D5-24360EB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85" y="1853842"/>
            <a:ext cx="3595095" cy="24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9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比特币（</a:t>
            </a:r>
            <a:r>
              <a:rPr lang="en-US" altLang="zh-CN" sz="3200" dirty="0"/>
              <a:t>Bitcoin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1088926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比特币钱包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5651376" y="1543108"/>
            <a:ext cx="5702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匿名性</a:t>
            </a:r>
            <a:endParaRPr lang="en-US" altLang="zh-CN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</a:rPr>
              <a:t>比特币交易的第一件事，就是你必须拥有自己的公钥和私钥。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网上那些比特币交易所开户，它们会让你首先生成一个比特币钱包（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wallet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）。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这个钱包不是用来存放比特币，而是存放你的公钥和私钥。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软件会帮你生成这两把钥匙，然后放在钱包里面。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公钥的长度是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512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位。这个长度不太方便传播，因此哈希为一个大约是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26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到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35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个字符指纹</a:t>
            </a: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A0C5CF-B2E8-411D-BEAD-18AC653B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58" y="1543108"/>
            <a:ext cx="3849533" cy="34252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5C4850-B4F4-446F-929B-A1720DB218CA}"/>
              </a:ext>
            </a:extLst>
          </p:cNvPr>
          <p:cNvSpPr txBox="1"/>
          <p:nvPr/>
        </p:nvSpPr>
        <p:spPr>
          <a:xfrm>
            <a:off x="913659" y="5445908"/>
            <a:ext cx="106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由于你是否拥有某个钱包地址，是由私钥证明的。所以一定要保护好私钥。这是极其重要的，如果你的私钥被偷了，你的比特币也就等于没了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708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比特币（</a:t>
            </a:r>
            <a:r>
              <a:rPr lang="en-US" altLang="zh-CN" sz="3200" dirty="0"/>
              <a:t>Bitcoin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1088926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交易过程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5651376" y="1349503"/>
            <a:ext cx="5702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一笔交易就是一个地址的比特币，转移到另一个地址。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由于比特币的交易记录全部都是公开的，哪个地址拥有多少比特币，都是可以查到的</a:t>
            </a:r>
            <a:endParaRPr lang="en-US" altLang="zh-CN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5C4850-B4F4-446F-929B-A1720DB218CA}"/>
              </a:ext>
            </a:extLst>
          </p:cNvPr>
          <p:cNvSpPr txBox="1"/>
          <p:nvPr/>
        </p:nvSpPr>
        <p:spPr>
          <a:xfrm>
            <a:off x="913659" y="5842964"/>
            <a:ext cx="1067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交易数据必须写入数据库（区块链），才算成立，对方才能真正收到钱。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一个区块的大小最大是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1MB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，而一笔交易大概是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500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字节左右，因此一个区块最多可以包含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2000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多笔交易。矿工负责把这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2000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多笔交易打包在一起，组成一个区块，然后计算这个区块的哈希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FCA7DC-20EB-4D58-8837-1AD0C3EB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76" y="2572592"/>
            <a:ext cx="5811061" cy="15432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B651A9-3572-4A97-9C0D-AA613224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76" y="4264529"/>
            <a:ext cx="5891432" cy="14076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E26365-B133-4ED9-9FA4-D692CB45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59" y="1685135"/>
            <a:ext cx="3877216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比特币（</a:t>
            </a:r>
            <a:r>
              <a:rPr lang="en-US" altLang="zh-CN" sz="3200" dirty="0"/>
              <a:t>Bitcoin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1088926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矿工的收益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5732569" y="1746115"/>
            <a:ext cx="5702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比特币协议规定，挖到新区块的矿工将获得奖励，一开始（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2008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年）是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50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个比特币，然后每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4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年减半，目前（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2021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年）是</a:t>
            </a:r>
            <a:r>
              <a:rPr lang="en-US" altLang="zh-CN" dirty="0">
                <a:solidFill>
                  <a:srgbClr val="111111"/>
                </a:solidFill>
                <a:latin typeface="Georgia" panose="02040502050405020303" pitchFamily="18" charset="0"/>
              </a:rPr>
              <a:t>6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.25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个比特币。这也是比特币的供给增加机制，流通中新增的比特币都是这样诞生的。到了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2140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年，矿工将得不到任何奖励，比特币的数量也将停止增加，总计约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2100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万比特币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交易手续费</a:t>
            </a: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7630D-71D3-4C00-B25A-827C0C88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34" y="1746115"/>
            <a:ext cx="4604505" cy="21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8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766"/>
            <a:ext cx="10515600" cy="57902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Question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6C4509-2EDA-49BC-81C8-8C5B76E1D02F}"/>
              </a:ext>
            </a:extLst>
          </p:cNvPr>
          <p:cNvSpPr txBox="1"/>
          <p:nvPr/>
        </p:nvSpPr>
        <p:spPr>
          <a:xfrm>
            <a:off x="838200" y="1188891"/>
            <a:ext cx="1021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货币的本质，就是它的公信力，你愿意相信比特币吗？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20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NFT</a:t>
            </a:r>
            <a:r>
              <a:rPr lang="zh-CN" altLang="en-US" sz="3200" dirty="0"/>
              <a:t>（</a:t>
            </a:r>
            <a:r>
              <a:rPr lang="en-US" altLang="zh-CN" sz="3200" dirty="0"/>
              <a:t>Non-Fungible Token</a:t>
            </a:r>
            <a:r>
              <a:rPr lang="zh-CN" altLang="en-US" sz="3200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4912576" y="1235183"/>
            <a:ext cx="61368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一个网名叫做 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Beeple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的艺术家，从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2007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年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5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1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日开始，每天在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Instagram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发布一张数字艺术的图片。他已经连续发布了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5000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张。为了纪念这一天，他就把所有发布过的图片，合成为一张超大的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JPG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图片，交给佳士德公司拍卖。结果拍出了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6934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万美元的天价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NFT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是区块链的一种应用，就是把网址写入区块链。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 大家知道，数据一旦写入区块链，就无法再修改。因此，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NFT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包含的网址是没法改的，然后可以通过区块链的买卖机制，跟某一个数字钱包相关联</a:t>
            </a:r>
            <a:endParaRPr lang="en-US" altLang="zh-CN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买家买到手的就是包含这个网址的一个区块，本质上就是一条数据库记录，以此证明自己拥有的是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"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正品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"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。 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任何可以用网址表示的东西（一篇文章、一段视频、一条推特等等），都可以用 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NFT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买卖，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 所以有人说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NFT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是数字资产所有权交易的最佳方案。</a:t>
            </a: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19A6F0-5E89-41C3-9771-62B02FB3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5183"/>
            <a:ext cx="2348883" cy="2345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55FAD7-3334-40AF-8311-469DF545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0833"/>
            <a:ext cx="2348883" cy="15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62B238-1C25-4326-A333-8941E8D01848}"/>
              </a:ext>
            </a:extLst>
          </p:cNvPr>
          <p:cNvSpPr txBox="1"/>
          <p:nvPr/>
        </p:nvSpPr>
        <p:spPr>
          <a:xfrm>
            <a:off x="1882066" y="2015231"/>
            <a:ext cx="7767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End</a:t>
            </a:r>
          </a:p>
          <a:p>
            <a:pPr algn="ctr"/>
            <a:r>
              <a:rPr lang="en-US" altLang="zh-CN" sz="6000" dirty="0"/>
              <a:t>Thanks!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8776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A4C31-03EC-4E96-A487-01A1438D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08BCD-8674-42B3-B98C-99A6DFAD0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Blockchain</a:t>
            </a:r>
          </a:p>
          <a:p>
            <a:pPr lvl="1"/>
            <a:r>
              <a:rPr lang="en-US" altLang="zh-CN" dirty="0"/>
              <a:t>Bitcoin</a:t>
            </a:r>
          </a:p>
          <a:p>
            <a:pPr lvl="1"/>
            <a:r>
              <a:rPr lang="en-US" altLang="zh-CN" dirty="0"/>
              <a:t>NFT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88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0583C-2D6F-4340-B822-8CA7CE7D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471658"/>
            <a:ext cx="10515600" cy="780094"/>
          </a:xfrm>
        </p:spPr>
        <p:txBody>
          <a:bodyPr/>
          <a:lstStyle/>
          <a:p>
            <a:r>
              <a:rPr lang="en-US" altLang="zh-CN" dirty="0"/>
              <a:t>NEWS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DAA085-015F-4CA8-ACB8-A8CD94185449}"/>
              </a:ext>
            </a:extLst>
          </p:cNvPr>
          <p:cNvSpPr txBox="1">
            <a:spLocks/>
          </p:cNvSpPr>
          <p:nvPr/>
        </p:nvSpPr>
        <p:spPr>
          <a:xfrm>
            <a:off x="705035" y="180374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BTC price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A1D2DD-8A21-4C80-AB17-8CFEF939E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1525" y="1803746"/>
            <a:ext cx="6424732" cy="4351338"/>
          </a:xfrm>
        </p:spPr>
      </p:pic>
    </p:spTree>
    <p:extLst>
      <p:ext uri="{BB962C8B-B14F-4D97-AF65-F5344CB8AC3E}">
        <p14:creationId xmlns:p14="http://schemas.microsoft.com/office/powerpoint/2010/main" val="40789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0583C-2D6F-4340-B822-8CA7CE7D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471658"/>
            <a:ext cx="10515600" cy="780094"/>
          </a:xfrm>
        </p:spPr>
        <p:txBody>
          <a:bodyPr/>
          <a:lstStyle/>
          <a:p>
            <a:r>
              <a:rPr lang="en-US" altLang="zh-CN" dirty="0"/>
              <a:t>NEWS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DAA085-015F-4CA8-ACB8-A8CD94185449}"/>
              </a:ext>
            </a:extLst>
          </p:cNvPr>
          <p:cNvSpPr txBox="1">
            <a:spLocks/>
          </p:cNvSpPr>
          <p:nvPr/>
        </p:nvSpPr>
        <p:spPr>
          <a:xfrm>
            <a:off x="705035" y="180374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惊现知乎</a:t>
            </a:r>
            <a:r>
              <a:rPr lang="en-US" altLang="zh-CN" dirty="0"/>
              <a:t>“</a:t>
            </a:r>
            <a:r>
              <a:rPr lang="zh-CN" altLang="en-US" dirty="0"/>
              <a:t>预言家</a:t>
            </a:r>
            <a:r>
              <a:rPr lang="en-US" altLang="zh-CN" dirty="0"/>
              <a:t>”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80275-8561-4486-9C9D-DFA2FE1F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34" y="702916"/>
            <a:ext cx="5521171" cy="60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0583C-2D6F-4340-B822-8CA7CE7D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471658"/>
            <a:ext cx="10515600" cy="780094"/>
          </a:xfrm>
        </p:spPr>
        <p:txBody>
          <a:bodyPr/>
          <a:lstStyle/>
          <a:p>
            <a:r>
              <a:rPr lang="en-US" altLang="zh-CN" dirty="0"/>
              <a:t>NEWS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DAA085-015F-4CA8-ACB8-A8CD94185449}"/>
              </a:ext>
            </a:extLst>
          </p:cNvPr>
          <p:cNvSpPr txBox="1">
            <a:spLocks/>
          </p:cNvSpPr>
          <p:nvPr/>
        </p:nvSpPr>
        <p:spPr>
          <a:xfrm>
            <a:off x="705035" y="1359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SHIB VS DOGE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B24682-4C0F-423E-A561-C4970446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33" y="2046403"/>
            <a:ext cx="4082031" cy="3191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904BAB-DB92-48C5-A638-1603E4B4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62" y="2352338"/>
            <a:ext cx="1323409" cy="11831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09183D-D68C-4772-951A-FCB5C7F05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35" y="5295385"/>
            <a:ext cx="2762636" cy="13051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CA514F-CDAC-486A-9A73-AF94C3F60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620" y="2066377"/>
            <a:ext cx="4766434" cy="31913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511C20-4845-48D3-9726-FBC078304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764" y="5383507"/>
            <a:ext cx="2317073" cy="13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0583C-2D6F-4340-B822-8CA7CE7D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471658"/>
            <a:ext cx="10515600" cy="780094"/>
          </a:xfrm>
        </p:spPr>
        <p:txBody>
          <a:bodyPr/>
          <a:lstStyle/>
          <a:p>
            <a:r>
              <a:rPr lang="en-US" altLang="zh-CN" dirty="0"/>
              <a:t>NEWS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DAA085-015F-4CA8-ACB8-A8CD94185449}"/>
              </a:ext>
            </a:extLst>
          </p:cNvPr>
          <p:cNvSpPr txBox="1">
            <a:spLocks/>
          </p:cNvSpPr>
          <p:nvPr/>
        </p:nvSpPr>
        <p:spPr>
          <a:xfrm>
            <a:off x="705035" y="1359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Flash crash..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A92FC-57E3-418B-AE20-98C2A18D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94" y="1418851"/>
            <a:ext cx="6249139" cy="49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8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766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炒币指南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681DCF-067B-42DE-8691-2BC9F6146582}"/>
              </a:ext>
            </a:extLst>
          </p:cNvPr>
          <p:cNvSpPr txBox="1"/>
          <p:nvPr/>
        </p:nvSpPr>
        <p:spPr>
          <a:xfrm>
            <a:off x="838200" y="1240699"/>
            <a:ext cx="99370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第一阶段：</a:t>
            </a:r>
            <a:br>
              <a:rPr lang="zh-CN" altLang="en-US" sz="1800" dirty="0"/>
            </a:br>
            <a:r>
              <a:rPr lang="en-US" altLang="zh-CN" sz="1800" dirty="0"/>
              <a:t>《</a:t>
            </a:r>
            <a:r>
              <a:rPr lang="zh-CN" altLang="en-US" sz="1800" dirty="0"/>
              <a:t>比特币基础知识</a:t>
            </a:r>
            <a:r>
              <a:rPr lang="en-US" altLang="zh-CN" sz="1800" dirty="0"/>
              <a:t>》《</a:t>
            </a:r>
            <a:r>
              <a:rPr lang="zh-CN" altLang="en-US" sz="1800" dirty="0"/>
              <a:t>区块链投资的秘密</a:t>
            </a:r>
            <a:r>
              <a:rPr lang="en-US" altLang="zh-CN" sz="1800" dirty="0"/>
              <a:t>》《</a:t>
            </a:r>
            <a:r>
              <a:rPr lang="zh-CN" altLang="en-US" sz="1800" dirty="0"/>
              <a:t>精通区块链</a:t>
            </a:r>
            <a:r>
              <a:rPr lang="en-US" altLang="zh-CN" sz="1800" dirty="0"/>
              <a:t>》《</a:t>
            </a:r>
            <a:r>
              <a:rPr lang="zh-CN" altLang="en-US" sz="1800" dirty="0"/>
              <a:t>拜占庭共识算法</a:t>
            </a:r>
            <a:r>
              <a:rPr lang="en-US" altLang="zh-CN" sz="1800" dirty="0"/>
              <a:t>》《</a:t>
            </a:r>
            <a:r>
              <a:rPr lang="zh-CN" altLang="en-US" sz="1800" dirty="0"/>
              <a:t>区块链革命</a:t>
            </a:r>
            <a:r>
              <a:rPr lang="en-US" altLang="zh-CN" sz="1800" dirty="0"/>
              <a:t>》《</a:t>
            </a:r>
            <a:r>
              <a:rPr lang="en-US" altLang="zh-CN" dirty="0"/>
              <a:t>N</a:t>
            </a:r>
            <a:r>
              <a:rPr lang="en-US" altLang="zh-CN" sz="1800" dirty="0"/>
              <a:t>odeJS</a:t>
            </a:r>
            <a:r>
              <a:rPr lang="zh-CN" altLang="en-US" sz="1800" dirty="0"/>
              <a:t>开发加密货币</a:t>
            </a:r>
            <a:r>
              <a:rPr lang="en-US" altLang="zh-CN" sz="1800" dirty="0"/>
              <a:t>》《</a:t>
            </a:r>
            <a:r>
              <a:rPr lang="zh-CN" altLang="en-US" sz="1800" dirty="0"/>
              <a:t>区块链与新经济</a:t>
            </a:r>
            <a:r>
              <a:rPr lang="en-US" altLang="zh-CN" sz="1800" dirty="0"/>
              <a:t>》《the age of cryptocurrency》《</a:t>
            </a:r>
            <a:r>
              <a:rPr lang="zh-CN" altLang="en-US" sz="1800" dirty="0"/>
              <a:t>隔离验证和硬件钱包</a:t>
            </a:r>
            <a:r>
              <a:rPr lang="en-US" altLang="zh-CN" sz="1800" dirty="0"/>
              <a:t>》《</a:t>
            </a:r>
            <a:r>
              <a:rPr lang="zh-CN" altLang="en-US" sz="1800" dirty="0"/>
              <a:t>数字巨链</a:t>
            </a:r>
            <a:r>
              <a:rPr lang="en-US" altLang="zh-CN" sz="1800" dirty="0"/>
              <a:t>》</a:t>
            </a:r>
            <a:r>
              <a:rPr lang="zh-CN" altLang="en-US" sz="1800" dirty="0"/>
              <a:t>等；</a:t>
            </a:r>
            <a:br>
              <a:rPr lang="zh-CN" altLang="en-US" sz="1800" dirty="0"/>
            </a:br>
            <a:br>
              <a:rPr lang="zh-CN" altLang="en-US" sz="1800" dirty="0"/>
            </a:br>
            <a:r>
              <a:rPr lang="zh-CN" altLang="en-US" sz="1800" dirty="0"/>
              <a:t>第二阶段：</a:t>
            </a:r>
            <a:br>
              <a:rPr lang="zh-CN" altLang="en-US" sz="1800" dirty="0"/>
            </a:br>
            <a:r>
              <a:rPr lang="en-US" altLang="zh-CN" sz="1800" dirty="0"/>
              <a:t>《</a:t>
            </a:r>
            <a:r>
              <a:rPr lang="zh-CN" altLang="en-US" sz="1800" dirty="0"/>
              <a:t>莫生气</a:t>
            </a:r>
            <a:r>
              <a:rPr lang="en-US" altLang="zh-CN" sz="1800" dirty="0"/>
              <a:t>》《</a:t>
            </a:r>
            <a:r>
              <a:rPr lang="zh-CN" altLang="en-US" sz="1800" dirty="0"/>
              <a:t>金刚经</a:t>
            </a:r>
            <a:r>
              <a:rPr lang="en-US" altLang="zh-CN" sz="1800" dirty="0"/>
              <a:t>》《</a:t>
            </a:r>
            <a:r>
              <a:rPr lang="zh-CN" altLang="en-US" sz="1800" dirty="0"/>
              <a:t>般若波罗蜜多心经</a:t>
            </a:r>
            <a:r>
              <a:rPr lang="en-US" altLang="zh-CN" sz="1800" dirty="0"/>
              <a:t>》《</a:t>
            </a:r>
            <a:r>
              <a:rPr lang="zh-CN" altLang="en-US" sz="1800" dirty="0"/>
              <a:t>道德经</a:t>
            </a:r>
            <a:r>
              <a:rPr lang="en-US" altLang="zh-CN" sz="1800" dirty="0"/>
              <a:t>》《</a:t>
            </a:r>
            <a:r>
              <a:rPr lang="zh-CN" altLang="en-US" sz="1800" dirty="0"/>
              <a:t>庄子</a:t>
            </a:r>
            <a:r>
              <a:rPr lang="en-US" altLang="zh-CN" sz="1800" dirty="0"/>
              <a:t>》《</a:t>
            </a:r>
            <a:r>
              <a:rPr lang="zh-CN" altLang="en-US" sz="1800" dirty="0"/>
              <a:t>圣经</a:t>
            </a:r>
            <a:r>
              <a:rPr lang="en-US" altLang="zh-CN" sz="1800" dirty="0"/>
              <a:t>》《</a:t>
            </a:r>
            <a:r>
              <a:rPr lang="zh-CN" altLang="en-US" sz="1800" dirty="0"/>
              <a:t>黄帝内经</a:t>
            </a:r>
            <a:r>
              <a:rPr lang="en-US" altLang="zh-CN" sz="1800" dirty="0"/>
              <a:t>》《</a:t>
            </a:r>
            <a:r>
              <a:rPr lang="zh-CN" altLang="en-US" sz="1800" dirty="0"/>
              <a:t>思想政治</a:t>
            </a:r>
            <a:r>
              <a:rPr lang="en-US" altLang="zh-CN" sz="1800" dirty="0"/>
              <a:t>》《</a:t>
            </a:r>
            <a:r>
              <a:rPr lang="zh-CN" altLang="en-US" sz="1800" dirty="0"/>
              <a:t>论持久战</a:t>
            </a:r>
            <a:r>
              <a:rPr lang="en-US" altLang="zh-CN" sz="1800" dirty="0"/>
              <a:t>》</a:t>
            </a:r>
            <a:r>
              <a:rPr lang="zh-CN" altLang="en-US" sz="1800" dirty="0"/>
              <a:t>；</a:t>
            </a:r>
            <a:br>
              <a:rPr lang="zh-CN" altLang="en-US" sz="1800" dirty="0"/>
            </a:br>
            <a:br>
              <a:rPr lang="zh-CN" altLang="en-US" sz="1800" dirty="0"/>
            </a:br>
            <a:r>
              <a:rPr lang="zh-CN" altLang="en-US" sz="1800" dirty="0"/>
              <a:t>第三阶段：</a:t>
            </a:r>
            <a:br>
              <a:rPr lang="zh-CN" altLang="en-US" sz="1800" dirty="0"/>
            </a:br>
            <a:r>
              <a:rPr lang="en-US" altLang="zh-CN" sz="1800" dirty="0"/>
              <a:t>《</a:t>
            </a:r>
            <a:r>
              <a:rPr lang="zh-CN" altLang="en-US" sz="1800" dirty="0"/>
              <a:t>心脏病的预防与治愈</a:t>
            </a:r>
            <a:r>
              <a:rPr lang="en-US" altLang="zh-CN" sz="1800" dirty="0"/>
              <a:t>》《</a:t>
            </a:r>
            <a:r>
              <a:rPr lang="zh-CN" altLang="en-US" sz="1800" dirty="0"/>
              <a:t>高血压降压宝典</a:t>
            </a:r>
            <a:r>
              <a:rPr lang="en-US" altLang="zh-CN" sz="1800" dirty="0"/>
              <a:t>》《</a:t>
            </a:r>
            <a:r>
              <a:rPr lang="zh-CN" altLang="en-US" sz="1800" dirty="0"/>
              <a:t>抑郁症与狂躁症心理疗法</a:t>
            </a:r>
            <a:r>
              <a:rPr lang="en-US" altLang="zh-CN" sz="1800" dirty="0"/>
              <a:t>》《</a:t>
            </a:r>
            <a:r>
              <a:rPr lang="zh-CN" altLang="en-US" sz="1800" dirty="0"/>
              <a:t>强迫症的自我恢复</a:t>
            </a:r>
            <a:r>
              <a:rPr lang="en-US" altLang="zh-CN" sz="1800" dirty="0"/>
              <a:t>》《</a:t>
            </a:r>
            <a:r>
              <a:rPr lang="zh-CN" altLang="en-US" sz="1800" dirty="0"/>
              <a:t>精神病症状学</a:t>
            </a:r>
            <a:r>
              <a:rPr lang="en-US" altLang="zh-CN" sz="1800" dirty="0"/>
              <a:t>》《</a:t>
            </a:r>
            <a:r>
              <a:rPr lang="zh-CN" altLang="en-US" sz="1800" dirty="0"/>
              <a:t>药王神篇</a:t>
            </a:r>
            <a:r>
              <a:rPr lang="en-US" altLang="zh-CN" sz="1800" dirty="0"/>
              <a:t>》《</a:t>
            </a:r>
            <a:r>
              <a:rPr lang="zh-CN" altLang="en-US" sz="1800" dirty="0"/>
              <a:t>辨证施治</a:t>
            </a:r>
            <a:r>
              <a:rPr lang="en-US" altLang="zh-CN" sz="1800" dirty="0"/>
              <a:t>》</a:t>
            </a:r>
            <a:r>
              <a:rPr lang="zh-CN" altLang="en-US" sz="1800" dirty="0"/>
              <a:t>；</a:t>
            </a:r>
            <a:br>
              <a:rPr lang="zh-CN" altLang="en-US" sz="1800" dirty="0"/>
            </a:br>
            <a:br>
              <a:rPr lang="zh-CN" altLang="en-US" sz="1800" dirty="0"/>
            </a:br>
            <a:r>
              <a:rPr lang="zh-CN" altLang="en-US" sz="1800" dirty="0"/>
              <a:t>第四阶段：</a:t>
            </a:r>
            <a:br>
              <a:rPr lang="zh-CN" altLang="en-US" sz="1800" dirty="0"/>
            </a:br>
            <a:r>
              <a:rPr lang="en-US" altLang="zh-CN" sz="1800" dirty="0"/>
              <a:t>《</a:t>
            </a:r>
            <a:r>
              <a:rPr lang="zh-CN" altLang="en-US" sz="1800" dirty="0"/>
              <a:t>活着</a:t>
            </a:r>
            <a:r>
              <a:rPr lang="en-US" altLang="zh-CN" sz="1800" dirty="0"/>
              <a:t>》</a:t>
            </a:r>
            <a:br>
              <a:rPr lang="en-US" altLang="zh-CN" sz="1800" dirty="0"/>
            </a:br>
            <a:br>
              <a:rPr lang="en-US" altLang="zh-CN" sz="1800" dirty="0"/>
            </a:br>
            <a:r>
              <a:rPr lang="zh-CN" altLang="en-US" sz="1800" dirty="0"/>
              <a:t>第五阶段</a:t>
            </a:r>
            <a:r>
              <a:rPr lang="en-US" altLang="zh-CN" sz="1800" dirty="0"/>
              <a:t>:</a:t>
            </a:r>
            <a:endParaRPr lang="zh-CN" altLang="en-US" sz="1800" dirty="0"/>
          </a:p>
          <a:p>
            <a:r>
              <a:rPr lang="en-US" altLang="zh-CN" sz="1800" dirty="0"/>
              <a:t>《</a:t>
            </a:r>
            <a:r>
              <a:rPr lang="zh-CN" altLang="en-US" sz="1800" dirty="0"/>
              <a:t>桥洞御寒指南</a:t>
            </a:r>
            <a:r>
              <a:rPr lang="en-US" altLang="zh-CN" sz="1800" dirty="0"/>
              <a:t>》《</a:t>
            </a:r>
            <a:r>
              <a:rPr lang="zh-CN" altLang="en-US" sz="1800" dirty="0"/>
              <a:t>如何试吃吃到饱</a:t>
            </a:r>
            <a:r>
              <a:rPr lang="en-US" altLang="zh-CN" sz="1800" dirty="0"/>
              <a:t>》《</a:t>
            </a:r>
            <a:r>
              <a:rPr lang="zh-CN" altLang="en-US" sz="1800" dirty="0"/>
              <a:t>五块钱如何花三天</a:t>
            </a:r>
            <a:r>
              <a:rPr lang="en-US" altLang="zh-CN" sz="1800" dirty="0"/>
              <a:t>》</a:t>
            </a:r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CE58B8-16EF-4D54-B6D0-318442884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58" y="5473786"/>
            <a:ext cx="3191272" cy="13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8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区块链（</a:t>
            </a:r>
            <a:r>
              <a:rPr lang="en-US" altLang="zh-CN" sz="3200" dirty="0"/>
              <a:t>Blockchain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957225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区块链是什么？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一句话，它是一种特殊的分布式数据库。区块链的主要作用是储存信息。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6702640" y="1689250"/>
            <a:ext cx="5220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彻底无中心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任何人都可以架设服务器，加入区块链网络，成为一个节点，每个节点都是平等的，都保存着整个数据库，你可以向任何一个节点，写入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读取数据，所有节点最后都会同步，保证区块链一致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6C4509-2EDA-49BC-81C8-8C5B76E1D02F}"/>
              </a:ext>
            </a:extLst>
          </p:cNvPr>
          <p:cNvSpPr txBox="1"/>
          <p:nvPr/>
        </p:nvSpPr>
        <p:spPr>
          <a:xfrm>
            <a:off x="942884" y="5327904"/>
            <a:ext cx="106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没有了管理员，人人都可以往里面写入数据，怎么才能保证数据是可信的呢？被坏人改了怎么办？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2252E6-205D-4C2F-954E-01BF1C7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84" y="1689250"/>
            <a:ext cx="5563127" cy="27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0E04-0DE4-4001-9015-57C5C249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63"/>
            <a:ext cx="10515600" cy="5790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区块链（</a:t>
            </a:r>
            <a:r>
              <a:rPr lang="en-US" altLang="zh-CN" sz="3200" dirty="0"/>
              <a:t>Blockchain</a:t>
            </a:r>
            <a:r>
              <a:rPr lang="zh-CN" altLang="en-US" sz="32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DA909-1E62-495D-A1DF-C5E969274AC8}"/>
              </a:ext>
            </a:extLst>
          </p:cNvPr>
          <p:cNvSpPr txBox="1"/>
          <p:nvPr/>
        </p:nvSpPr>
        <p:spPr>
          <a:xfrm>
            <a:off x="913659" y="957225"/>
            <a:ext cx="103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区块（</a:t>
            </a:r>
            <a:r>
              <a:rPr lang="en-US" altLang="zh-CN" b="1" dirty="0"/>
              <a:t>Block</a:t>
            </a:r>
            <a:r>
              <a:rPr lang="zh-CN" altLang="en-US" b="1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A5B21-6939-4DBC-8872-2137C83853EB}"/>
              </a:ext>
            </a:extLst>
          </p:cNvPr>
          <p:cNvSpPr txBox="1"/>
          <p:nvPr/>
        </p:nvSpPr>
        <p:spPr>
          <a:xfrm>
            <a:off x="5898472" y="1701699"/>
            <a:ext cx="5220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11111"/>
                </a:solidFill>
                <a:latin typeface="Georgia" panose="02040502050405020303" pitchFamily="18" charset="0"/>
              </a:rPr>
              <a:t>区块头（</a:t>
            </a:r>
            <a:r>
              <a:rPr lang="en-US" altLang="zh-CN" b="1" dirty="0">
                <a:solidFill>
                  <a:srgbClr val="111111"/>
                </a:solidFill>
                <a:latin typeface="Georgia" panose="02040502050405020303" pitchFamily="18" charset="0"/>
              </a:rPr>
              <a:t>Head</a:t>
            </a:r>
            <a:r>
              <a:rPr lang="zh-CN" altLang="en-US" b="1" dirty="0">
                <a:solidFill>
                  <a:srgbClr val="111111"/>
                </a:solidFill>
                <a:latin typeface="Georgia" panose="02040502050405020303" pitchFamily="18" charset="0"/>
              </a:rPr>
              <a:t>）：</a:t>
            </a: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</a:rPr>
              <a:t>记录当前区块的特征值（</a:t>
            </a:r>
            <a:r>
              <a:rPr lang="zh-CN" altLang="en-US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生成时间，实际数据（即区块体）的哈希，上一个区块的哈希</a:t>
            </a:r>
            <a:r>
              <a:rPr lang="zh-CN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等</a:t>
            </a: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</a:rPr>
              <a:t>）</a:t>
            </a:r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endParaRPr lang="en-US" altLang="zh-CN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11111"/>
                </a:solidFill>
                <a:latin typeface="Georgia" panose="02040502050405020303" pitchFamily="18" charset="0"/>
              </a:rPr>
              <a:t>区块体（</a:t>
            </a:r>
            <a:r>
              <a:rPr lang="en-US" altLang="zh-CN" b="1" dirty="0">
                <a:solidFill>
                  <a:srgbClr val="111111"/>
                </a:solidFill>
                <a:latin typeface="Georgia" panose="02040502050405020303" pitchFamily="18" charset="0"/>
              </a:rPr>
              <a:t>Body</a:t>
            </a:r>
            <a:r>
              <a:rPr lang="zh-CN" altLang="en-US" b="1" dirty="0">
                <a:solidFill>
                  <a:srgbClr val="111111"/>
                </a:solidFill>
                <a:latin typeface="Georgia" panose="02040502050405020303" pitchFamily="18" charset="0"/>
              </a:rPr>
              <a:t>）：</a:t>
            </a:r>
            <a:r>
              <a:rPr lang="zh-CN" altLang="en-US" dirty="0">
                <a:solidFill>
                  <a:srgbClr val="111111"/>
                </a:solidFill>
                <a:latin typeface="Georgia" panose="02040502050405020303" pitchFamily="18" charset="0"/>
              </a:rPr>
              <a:t>实际数据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6C4509-2EDA-49BC-81C8-8C5B76E1D02F}"/>
              </a:ext>
            </a:extLst>
          </p:cNvPr>
          <p:cNvSpPr txBox="1"/>
          <p:nvPr/>
        </p:nvSpPr>
        <p:spPr>
          <a:xfrm>
            <a:off x="942884" y="5327904"/>
            <a:ext cx="106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推论</a:t>
            </a:r>
            <a:r>
              <a:rPr lang="en-US" altLang="zh-CN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：每个区块的哈希都是不一样的，可以通过哈希标识区块。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推论</a:t>
            </a:r>
            <a:r>
              <a:rPr lang="en-US" altLang="zh-CN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：如果区块的内容变了，它的哈希一定会改变。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E99C2B-AC13-42AF-885D-172A303F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46" y="1689250"/>
            <a:ext cx="4551375" cy="29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0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1474</Words>
  <Application>Microsoft Office PowerPoint</Application>
  <PresentationFormat>宽屏</PresentationFormat>
  <Paragraphs>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Consolas</vt:lpstr>
      <vt:lpstr>Georgia</vt:lpstr>
      <vt:lpstr>Office 主题​​</vt:lpstr>
      <vt:lpstr>Family Meeting</vt:lpstr>
      <vt:lpstr>Agenda</vt:lpstr>
      <vt:lpstr>NEWS</vt:lpstr>
      <vt:lpstr>NEWS</vt:lpstr>
      <vt:lpstr>NEWS</vt:lpstr>
      <vt:lpstr>NEWS</vt:lpstr>
      <vt:lpstr>炒币指南</vt:lpstr>
      <vt:lpstr>区块链（Blockchain）</vt:lpstr>
      <vt:lpstr>区块链（Blockchain）</vt:lpstr>
      <vt:lpstr>区块链（Blockchain）</vt:lpstr>
      <vt:lpstr>区块链（Blockchain）</vt:lpstr>
      <vt:lpstr>比特币（Bitcoin）</vt:lpstr>
      <vt:lpstr>比特币（Bitcoin）</vt:lpstr>
      <vt:lpstr>比特币（Bitcoin）</vt:lpstr>
      <vt:lpstr>比特币（Bitcoin）</vt:lpstr>
      <vt:lpstr>Question</vt:lpstr>
      <vt:lpstr>NFT（Non-Fungible Token）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Family Meeting</dc:title>
  <dc:creator>hudongling</dc:creator>
  <cp:lastModifiedBy>hudongling</cp:lastModifiedBy>
  <cp:revision>92</cp:revision>
  <dcterms:created xsi:type="dcterms:W3CDTF">2021-04-15T13:37:03Z</dcterms:created>
  <dcterms:modified xsi:type="dcterms:W3CDTF">2021-11-19T03:59:59Z</dcterms:modified>
</cp:coreProperties>
</file>